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handoutMasterIdLst>
    <p:handoutMasterId r:id="rId11"/>
  </p:handoutMasterIdLst>
  <p:sldIdLst>
    <p:sldId id="256" r:id="rId5"/>
    <p:sldId id="258" r:id="rId6"/>
    <p:sldId id="268" r:id="rId7"/>
    <p:sldId id="259" r:id="rId8"/>
    <p:sldId id="269" r:id="rId9"/>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3"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492" autoAdjust="0"/>
  </p:normalViewPr>
  <p:slideViewPr>
    <p:cSldViewPr>
      <p:cViewPr varScale="1">
        <p:scale>
          <a:sx n="119" d="100"/>
          <a:sy n="119" d="100"/>
        </p:scale>
        <p:origin x="96" y="396"/>
      </p:cViewPr>
      <p:guideLst>
        <p:guide orient="horz" pos="2160"/>
        <p:guide pos="3839"/>
      </p:guideLst>
    </p:cSldViewPr>
  </p:slideViewPr>
  <p:notesTextViewPr>
    <p:cViewPr>
      <p:scale>
        <a:sx n="1" d="1"/>
        <a:sy n="1" d="1"/>
      </p:scale>
      <p:origin x="0" y="0"/>
    </p:cViewPr>
  </p:notesTextViewPr>
  <p:notesViewPr>
    <p:cSldViewPr showGuides="1">
      <p:cViewPr varScale="1">
        <p:scale>
          <a:sx n="63" d="100"/>
          <a:sy n="63" d="100"/>
        </p:scale>
        <p:origin x="198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45480325216593E-2"/>
          <c:y val="0.12158048993875765"/>
          <c:w val="0.92590435801516346"/>
          <c:h val="0.81256736657917761"/>
        </c:manualLayout>
      </c:layout>
      <c:lineChart>
        <c:grouping val="standard"/>
        <c:varyColors val="0"/>
        <c:ser>
          <c:idx val="1"/>
          <c:order val="1"/>
          <c:tx>
            <c:strRef>
              <c:f>Sheet1!$C$1</c:f>
              <c:strCache>
                <c:ptCount val="1"/>
                <c:pt idx="0">
                  <c:v>EU</c:v>
                </c:pt>
              </c:strCache>
            </c:strRef>
          </c:tx>
          <c:spPr>
            <a:ln w="28575" cap="rnd">
              <a:solidFill>
                <a:schemeClr val="accent2"/>
              </a:solidFill>
              <a:round/>
            </a:ln>
            <a:effectLst/>
          </c:spPr>
          <c:marker>
            <c:symbol val="none"/>
          </c:marker>
          <c:cat>
            <c:numRef>
              <c:f>Sheet1!$A$2:$A$5</c:f>
              <c:numCache>
                <c:formatCode>General</c:formatCode>
                <c:ptCount val="4"/>
                <c:pt idx="0">
                  <c:v>2016</c:v>
                </c:pt>
                <c:pt idx="1">
                  <c:v>2020</c:v>
                </c:pt>
                <c:pt idx="2">
                  <c:v>2021</c:v>
                </c:pt>
                <c:pt idx="3">
                  <c:v>2022</c:v>
                </c:pt>
              </c:numCache>
            </c:numRef>
          </c:cat>
          <c:val>
            <c:numRef>
              <c:f>Sheet1!$C$2:$C$5</c:f>
              <c:numCache>
                <c:formatCode>General</c:formatCode>
                <c:ptCount val="4"/>
                <c:pt idx="0">
                  <c:v>2.2000000000000002</c:v>
                </c:pt>
                <c:pt idx="1">
                  <c:v>2.5</c:v>
                </c:pt>
                <c:pt idx="2">
                  <c:v>1.1000000000000001</c:v>
                </c:pt>
                <c:pt idx="3">
                  <c:v>2.1</c:v>
                </c:pt>
              </c:numCache>
            </c:numRef>
          </c:val>
          <c:smooth val="0"/>
          <c:extLst>
            <c:ext xmlns:c16="http://schemas.microsoft.com/office/drawing/2014/chart" uri="{C3380CC4-5D6E-409C-BE32-E72D297353CC}">
              <c16:uniqueId val="{00000001-A02C-4D3E-81C9-0771DCCFEFE2}"/>
            </c:ext>
          </c:extLst>
        </c:ser>
        <c:ser>
          <c:idx val="0"/>
          <c:order val="0"/>
          <c:tx>
            <c:strRef>
              <c:f>Sheet1!$B$1</c:f>
              <c:strCache>
                <c:ptCount val="1"/>
                <c:pt idx="0">
                  <c:v>UK</c:v>
                </c:pt>
              </c:strCache>
            </c:strRef>
          </c:tx>
          <c:spPr>
            <a:ln w="28575" cap="rnd">
              <a:solidFill>
                <a:schemeClr val="accent1"/>
              </a:solidFill>
              <a:round/>
            </a:ln>
            <a:effectLst/>
          </c:spPr>
          <c:marker>
            <c:symbol val="none"/>
          </c:marker>
          <c:dPt>
            <c:idx val="0"/>
            <c:marker>
              <c:symbol val="none"/>
            </c:marker>
            <c:bubble3D val="0"/>
            <c:spPr>
              <a:ln w="28575" cap="rnd">
                <a:solidFill>
                  <a:schemeClr val="accent1"/>
                </a:solidFill>
                <a:round/>
              </a:ln>
              <a:effectLst/>
            </c:spPr>
            <c:extLst>
              <c:ext xmlns:c16="http://schemas.microsoft.com/office/drawing/2014/chart" uri="{C3380CC4-5D6E-409C-BE32-E72D297353CC}">
                <c16:uniqueId val="{00000000-7FA8-43E1-9D3A-1944EA57E1BA}"/>
              </c:ext>
            </c:extLst>
          </c:dPt>
          <c:cat>
            <c:numRef>
              <c:f>Sheet1!$A$2:$A$5</c:f>
              <c:numCache>
                <c:formatCode>General</c:formatCode>
                <c:ptCount val="4"/>
                <c:pt idx="0">
                  <c:v>2016</c:v>
                </c:pt>
                <c:pt idx="1">
                  <c:v>2020</c:v>
                </c:pt>
                <c:pt idx="2">
                  <c:v>2021</c:v>
                </c:pt>
                <c:pt idx="3">
                  <c:v>2022</c:v>
                </c:pt>
              </c:numCache>
            </c:numRef>
          </c:cat>
          <c:val>
            <c:numRef>
              <c:f>Sheet1!$B$2:$B$5</c:f>
              <c:numCache>
                <c:formatCode>General</c:formatCode>
                <c:ptCount val="4"/>
                <c:pt idx="0">
                  <c:v>2.2999999999999998</c:v>
                </c:pt>
                <c:pt idx="1">
                  <c:v>2.8</c:v>
                </c:pt>
                <c:pt idx="2">
                  <c:v>1.2</c:v>
                </c:pt>
                <c:pt idx="3">
                  <c:v>1.4</c:v>
                </c:pt>
              </c:numCache>
            </c:numRef>
          </c:val>
          <c:smooth val="0"/>
          <c:extLst>
            <c:ext xmlns:c16="http://schemas.microsoft.com/office/drawing/2014/chart" uri="{C3380CC4-5D6E-409C-BE32-E72D297353CC}">
              <c16:uniqueId val="{00000000-A02C-4D3E-81C9-0771DCCFEFE2}"/>
            </c:ext>
          </c:extLst>
        </c:ser>
        <c:dLbls>
          <c:showLegendKey val="0"/>
          <c:showVal val="0"/>
          <c:showCatName val="0"/>
          <c:showSerName val="0"/>
          <c:showPercent val="0"/>
          <c:showBubbleSize val="0"/>
        </c:dLbls>
        <c:smooth val="0"/>
        <c:axId val="607790976"/>
        <c:axId val="607790584"/>
      </c:lineChart>
      <c:catAx>
        <c:axId val="607790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07790584"/>
        <c:crosses val="autoZero"/>
        <c:auto val="1"/>
        <c:lblAlgn val="ctr"/>
        <c:lblOffset val="100"/>
        <c:noMultiLvlLbl val="0"/>
      </c:catAx>
      <c:valAx>
        <c:axId val="607790584"/>
        <c:scaling>
          <c:orientation val="minMax"/>
        </c:scaling>
        <c:delete val="0"/>
        <c:axPos val="l"/>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077909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5E03B7-B591-4A2A-B695-014C5A39F13E}" type="datetimeFigureOut">
              <a:rPr lang="en-US"/>
              <a:t>2/3/2023</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E322BB-75AD-4A1E-9661-2724167329F0}" type="slidenum">
              <a:rPr/>
              <a:t>‹#›</a:t>
            </a:fld>
            <a:endParaRPr/>
          </a:p>
        </p:txBody>
      </p:sp>
    </p:spTree>
    <p:extLst>
      <p:ext uri="{BB962C8B-B14F-4D97-AF65-F5344CB8AC3E}">
        <p14:creationId xmlns:p14="http://schemas.microsoft.com/office/powerpoint/2010/main" val="251270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FBD7B-E4FB-4AA8-9540-FD148073ACB3}" type="datetimeFigureOut">
              <a:rPr lang="en-US"/>
              <a:t>2/3/2023</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45B7DE-1198-4F2F-B574-CA8CAE341642}" type="slidenum">
              <a:rPr/>
              <a:t>‹#›</a:t>
            </a:fld>
            <a:endParaRPr/>
          </a:p>
        </p:txBody>
      </p:sp>
    </p:spTree>
    <p:extLst>
      <p:ext uri="{BB962C8B-B14F-4D97-AF65-F5344CB8AC3E}">
        <p14:creationId xmlns:p14="http://schemas.microsoft.com/office/powerpoint/2010/main" val="188231245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squares"/>
          <p:cNvGrpSpPr/>
          <p:nvPr/>
        </p:nvGrpSpPr>
        <p:grpSpPr>
          <a:xfrm>
            <a:off x="0" y="1135743"/>
            <a:ext cx="1622332" cy="799981"/>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828324" y="362396"/>
            <a:ext cx="9141619" cy="1676400"/>
          </a:xfrm>
        </p:spPr>
        <p:txBody>
          <a:bodyPr>
            <a:noAutofit/>
          </a:bodyPr>
          <a:lstStyle>
            <a:lvl1pPr>
              <a:lnSpc>
                <a:spcPct val="80000"/>
              </a:lnSpc>
              <a:defRPr sz="6000"/>
            </a:lvl1pPr>
          </a:lstStyle>
          <a:p>
            <a:r>
              <a:rPr lang="en-US"/>
              <a:t>Click to edit Master title style</a:t>
            </a:r>
            <a:endParaRPr/>
          </a:p>
        </p:txBody>
      </p:sp>
      <p:sp>
        <p:nvSpPr>
          <p:cNvPr id="3" name="Subtitle 2"/>
          <p:cNvSpPr>
            <a:spLocks noGrp="1"/>
          </p:cNvSpPr>
          <p:nvPr>
            <p:ph type="subTitle" idx="1"/>
          </p:nvPr>
        </p:nvSpPr>
        <p:spPr>
          <a:xfrm>
            <a:off x="1828324" y="2089595"/>
            <a:ext cx="9141619" cy="886344"/>
          </a:xfrm>
        </p:spPr>
        <p:txBody>
          <a:bodyPr>
            <a:normAutofit/>
          </a:bodyPr>
          <a:lstStyle>
            <a:lvl1pPr marL="0" indent="0" algn="l">
              <a:buNone/>
              <a:defRPr sz="2800">
                <a:solidFill>
                  <a:schemeClr val="accent1">
                    <a:lumMod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A7209051-6E81-43E8-9099-FF6A0C3DCFE8}" type="datetime1">
              <a:rPr lang="en-US"/>
              <a:t>2/3/2023</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887510112"/>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EDCEAB04-7709-4C1E-A61A-74684A0170FC}" type="datetime1">
              <a:rPr lang="en-US"/>
              <a:t>2/3/2023</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640825804"/>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squares"/>
          <p:cNvGrpSpPr/>
          <p:nvPr/>
        </p:nvGrpSpPr>
        <p:grpSpPr>
          <a:xfrm rot="5400000">
            <a:off x="9583007" y="233864"/>
            <a:ext cx="1063300" cy="524046"/>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5" name="bottom graphic"/>
          <p:cNvGrpSpPr/>
          <p:nvPr/>
        </p:nvGrpSpPr>
        <p:grpSpPr>
          <a:xfrm>
            <a:off x="0" y="5395517"/>
            <a:ext cx="12188825" cy="1462483"/>
            <a:chOff x="0" y="4046638"/>
            <a:chExt cx="9144000" cy="1096862"/>
          </a:xfrm>
        </p:grpSpPr>
        <p:sp>
          <p:nvSpPr>
            <p:cNvPr id="16" name="Freeform 15"/>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Rectangle 72"/>
            <p:cNvSpPr/>
            <p:nvPr/>
          </p:nvSpPr>
          <p:spPr bwMode="ltGray">
            <a:xfrm rot="5400000">
              <a:off x="4023569" y="23069"/>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Vertical Title 1"/>
          <p:cNvSpPr>
            <a:spLocks noGrp="1"/>
          </p:cNvSpPr>
          <p:nvPr>
            <p:ph type="title" orient="vert"/>
          </p:nvPr>
        </p:nvSpPr>
        <p:spPr>
          <a:xfrm>
            <a:off x="9751060" y="1150514"/>
            <a:ext cx="1828324" cy="5021685"/>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8882" y="1150514"/>
            <a:ext cx="8227457" cy="5021685"/>
          </a:xfrm>
        </p:spPr>
        <p:txBody>
          <a:bodyPr vert="eaVert"/>
          <a:lstStyle>
            <a:lvl5pPr>
              <a:defRPr/>
            </a:lvl5pPr>
            <a:lvl6pPr>
              <a:defRPr/>
            </a:lvl6pPr>
            <a:lvl7pPr>
              <a:defRPr/>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79BD0D-E0B1-4CED-AC65-708AC79EB9CD}" type="datetime1">
              <a:rPr lang="en-US"/>
              <a:t>2/3/2023</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81644822"/>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C3EA6D-DF0B-4D4B-B359-5F1D1D0E30A4}" type="datetime1">
              <a:rPr lang="en-US"/>
              <a:t>2/3/2023</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35150780"/>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squares"/>
          <p:cNvGrpSpPr/>
          <p:nvPr/>
        </p:nvGrpSpPr>
        <p:grpSpPr>
          <a:xfrm>
            <a:off x="0" y="3124415"/>
            <a:ext cx="1622332" cy="805061"/>
            <a:chOff x="0" y="2343311"/>
            <a:chExt cx="1217066" cy="603796"/>
          </a:xfrm>
        </p:grpSpPr>
        <p:sp>
          <p:nvSpPr>
            <p:cNvPr id="8" name="Rounded Rectangle 7"/>
            <p:cNvSpPr/>
            <p:nvPr/>
          </p:nvSpPr>
          <p:spPr>
            <a:xfrm>
              <a:off x="787514" y="2347123"/>
              <a:ext cx="429552" cy="5999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86370" y="2347123"/>
              <a:ext cx="429552" cy="59998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92604" y="2535915"/>
              <a:ext cx="599986" cy="214778"/>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9" name="bottom graphic"/>
          <p:cNvGrpSpPr/>
          <p:nvPr/>
        </p:nvGrpSpPr>
        <p:grpSpPr>
          <a:xfrm>
            <a:off x="0" y="5409216"/>
            <a:ext cx="12188825" cy="1462483"/>
            <a:chOff x="0" y="4056912"/>
            <a:chExt cx="9144000" cy="1096862"/>
          </a:xfrm>
        </p:grpSpPr>
        <p:sp>
          <p:nvSpPr>
            <p:cNvPr id="20" name="Freeform 19"/>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1"/>
          <p:cNvSpPr>
            <a:spLocks noGrp="1"/>
          </p:cNvSpPr>
          <p:nvPr>
            <p:ph type="title"/>
          </p:nvPr>
        </p:nvSpPr>
        <p:spPr>
          <a:xfrm>
            <a:off x="1828324" y="1932518"/>
            <a:ext cx="9141619" cy="2105367"/>
          </a:xfrm>
        </p:spPr>
        <p:txBody>
          <a:bodyPr anchor="b">
            <a:normAutofit/>
          </a:bodyPr>
          <a:lstStyle>
            <a:lvl1pPr algn="l">
              <a:defRPr sz="6000" b="0" cap="none" baseline="0"/>
            </a:lvl1pPr>
          </a:lstStyle>
          <a:p>
            <a:r>
              <a:rPr lang="en-US"/>
              <a:t>Click to edit Master title style</a:t>
            </a:r>
            <a:endParaRPr/>
          </a:p>
        </p:txBody>
      </p:sp>
      <p:sp>
        <p:nvSpPr>
          <p:cNvPr id="3" name="Text Placeholder 2"/>
          <p:cNvSpPr>
            <a:spLocks noGrp="1"/>
          </p:cNvSpPr>
          <p:nvPr>
            <p:ph type="body" idx="1"/>
          </p:nvPr>
        </p:nvSpPr>
        <p:spPr>
          <a:xfrm>
            <a:off x="1828324" y="4084264"/>
            <a:ext cx="9141619" cy="933297"/>
          </a:xfrm>
        </p:spPr>
        <p:txBody>
          <a:bodyPr anchor="t">
            <a:normAutofit/>
          </a:bodyPr>
          <a:lstStyle>
            <a:lvl1pPr marL="0" indent="0">
              <a:buNone/>
              <a:defRPr sz="2800">
                <a:solidFill>
                  <a:schemeClr val="accent1">
                    <a:lumMod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77EDB99-15BC-4479-BAC5-1E502E66917A}" type="datetime1">
              <a:rPr lang="en-US"/>
              <a:t>2/3/2023</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35693446"/>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p>
            <a:r>
              <a:rPr lang="en-US"/>
              <a:t>Click to edit Master title style</a:t>
            </a:r>
            <a:endParaRPr/>
          </a:p>
        </p:txBody>
      </p:sp>
      <p:sp>
        <p:nvSpPr>
          <p:cNvPr id="3" name="Content Placeholder 2"/>
          <p:cNvSpPr>
            <a:spLocks noGrp="1"/>
          </p:cNvSpPr>
          <p:nvPr>
            <p:ph sz="half" idx="1"/>
          </p:nvPr>
        </p:nvSpPr>
        <p:spPr>
          <a:xfrm>
            <a:off x="1141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094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4067C2A3-CD19-48AB-9F64-ECCF75182EDD}" type="datetime1">
              <a:rPr lang="en-US"/>
              <a:t>2/3/2023</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297796297"/>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41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4" name="Content Placeholder 3"/>
          <p:cNvSpPr>
            <a:spLocks noGrp="1"/>
          </p:cNvSpPr>
          <p:nvPr>
            <p:ph sz="half" idx="2"/>
          </p:nvPr>
        </p:nvSpPr>
        <p:spPr>
          <a:xfrm>
            <a:off x="1141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094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094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0363E8C1-7C87-4705-AB97-8CD17D208E3F}" type="datetime1">
              <a:rPr lang="en-US"/>
              <a:t>2/3/2023</a:t>
            </a:fld>
            <a:endParaRPr/>
          </a:p>
        </p:txBody>
      </p:sp>
      <p:sp>
        <p:nvSpPr>
          <p:cNvPr id="9" name="Slide Number Placeholder 8"/>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487039940"/>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E20C624E-DF92-4841-B9B9-DD11AA239B85}" type="datetime1">
              <a:rPr lang="en-US"/>
              <a:t>2/3/2023</a:t>
            </a:fld>
            <a:endParaRPr/>
          </a:p>
        </p:txBody>
      </p:sp>
      <p:sp>
        <p:nvSpPr>
          <p:cNvPr id="5" name="Slide Number Placeholder 4"/>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96903192"/>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8" name="bottom graphic"/>
          <p:cNvGrpSpPr/>
          <p:nvPr/>
        </p:nvGrpSpPr>
        <p:grpSpPr>
          <a:xfrm>
            <a:off x="0" y="5409216"/>
            <a:ext cx="12188825" cy="1462483"/>
            <a:chOff x="0" y="4056912"/>
            <a:chExt cx="9144000" cy="1096862"/>
          </a:xfrm>
        </p:grpSpPr>
        <p:sp>
          <p:nvSpPr>
            <p:cNvPr id="9" name="Freeform 8"/>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FBDA3AE1-4360-4D5B-BDBC-656B872DD533}" type="datetime1">
              <a:rPr lang="en-US"/>
              <a:t>2/3/2023</a:t>
            </a:fld>
            <a:endParaRPr/>
          </a:p>
        </p:txBody>
      </p:sp>
      <p:sp>
        <p:nvSpPr>
          <p:cNvPr id="4" name="Slide Number Placeholder 3"/>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225395563"/>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Content Placeholder 2"/>
          <p:cNvSpPr>
            <a:spLocks noGrp="1"/>
          </p:cNvSpPr>
          <p:nvPr>
            <p:ph idx="1"/>
          </p:nvPr>
        </p:nvSpPr>
        <p:spPr>
          <a:xfrm>
            <a:off x="4875530" y="1600200"/>
            <a:ext cx="6094413"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218883" y="1600202"/>
            <a:ext cx="3453500" cy="4571999"/>
          </a:xfrm>
        </p:spPr>
        <p:txBody>
          <a:bodyPr>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20990708-46A4-4851-883E-8DFB8939107E}" type="datetime1">
              <a:rPr lang="en-US"/>
              <a:t>2/3/2023</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83960618"/>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218887" y="1600200"/>
            <a:ext cx="6703850" cy="3657600"/>
          </a:xfrm>
          <a:prstGeom prst="roundRect">
            <a:avLst>
              <a:gd name="adj" fmla="val 3098"/>
            </a:avLst>
          </a:prstGeom>
        </p:spPr>
        <p:txBody>
          <a:bodyPr>
            <a:normAutofit/>
          </a:bodyPr>
          <a:lstStyle>
            <a:lvl1pPr marL="0" indent="0">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8125883" y="1600200"/>
            <a:ext cx="2844059" cy="3759200"/>
          </a:xfrm>
        </p:spPr>
        <p:txBody>
          <a:bodyPr anchor="b">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AE88EFFC-86AE-4294-A319-CAFC2651994B}" type="datetime1">
              <a:rPr lang="en-US"/>
              <a:t>2/3/2023</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42985026"/>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bottom graphic"/>
          <p:cNvGrpSpPr/>
          <p:nvPr/>
        </p:nvGrpSpPr>
        <p:grpSpPr>
          <a:xfrm>
            <a:off x="0" y="5409216"/>
            <a:ext cx="12188825" cy="1462483"/>
            <a:chOff x="0" y="4056912"/>
            <a:chExt cx="9144000" cy="1096862"/>
          </a:xfrm>
        </p:grpSpPr>
        <p:sp>
          <p:nvSpPr>
            <p:cNvPr id="21" name="Freeform 20"/>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grpSp>
        <p:nvGrpSpPr>
          <p:cNvPr id="7" name="squares"/>
          <p:cNvGrpSpPr/>
          <p:nvPr/>
        </p:nvGrpSpPr>
        <p:grpSpPr>
          <a:xfrm>
            <a:off x="1" y="800551"/>
            <a:ext cx="1063023" cy="524183"/>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218883" y="152400"/>
            <a:ext cx="9751060" cy="1295400"/>
          </a:xfrm>
          <a:prstGeom prst="rect">
            <a:avLst/>
          </a:prstGeom>
        </p:spPr>
        <p:txBody>
          <a:bodyPr vert="horz" lIns="121899" tIns="60949" rIns="121899" bIns="60949" rtlCol="0" anchor="b">
            <a:normAutofit/>
          </a:bodyPr>
          <a:lstStyle/>
          <a:p>
            <a:r>
              <a:rPr lang="en-US"/>
              <a:t>Click to edit Master title style</a:t>
            </a:r>
            <a:endParaRPr/>
          </a:p>
        </p:txBody>
      </p:sp>
      <p:sp>
        <p:nvSpPr>
          <p:cNvPr id="3" name="Text Placeholder 2"/>
          <p:cNvSpPr>
            <a:spLocks noGrp="1"/>
          </p:cNvSpPr>
          <p:nvPr>
            <p:ph type="body" idx="1"/>
          </p:nvPr>
        </p:nvSpPr>
        <p:spPr>
          <a:xfrm>
            <a:off x="1218883" y="1600200"/>
            <a:ext cx="9751060" cy="4572000"/>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a:off x="1218883" y="6448425"/>
            <a:ext cx="8288401" cy="180976"/>
          </a:xfrm>
          <a:prstGeom prst="rect">
            <a:avLst/>
          </a:prstGeom>
        </p:spPr>
        <p:txBody>
          <a:bodyPr vert="horz" lIns="121899" tIns="60949" rIns="121899" bIns="60949" rtlCol="0" anchor="ctr"/>
          <a:lstStyle>
            <a:lvl1pPr algn="l">
              <a:defRPr sz="1200">
                <a:solidFill>
                  <a:schemeClr val="tx1"/>
                </a:solidFill>
              </a:defRPr>
            </a:lvl1pPr>
          </a:lstStyle>
          <a:p>
            <a:r>
              <a:rPr lang="en-US" dirty="0"/>
              <a:t>Add a footer</a:t>
            </a:r>
          </a:p>
        </p:txBody>
      </p:sp>
      <p:sp>
        <p:nvSpPr>
          <p:cNvPr id="4" name="Date Placeholder 3"/>
          <p:cNvSpPr>
            <a:spLocks noGrp="1"/>
          </p:cNvSpPr>
          <p:nvPr>
            <p:ph type="dt" sz="half" idx="2"/>
          </p:nvPr>
        </p:nvSpPr>
        <p:spPr>
          <a:xfrm>
            <a:off x="9547913" y="6448425"/>
            <a:ext cx="1422030" cy="180976"/>
          </a:xfrm>
          <a:prstGeom prst="rect">
            <a:avLst/>
          </a:prstGeom>
        </p:spPr>
        <p:txBody>
          <a:bodyPr vert="horz" lIns="121899" tIns="60949" rIns="121899" bIns="60949" rtlCol="0" anchor="ctr"/>
          <a:lstStyle>
            <a:lvl1pPr algn="r">
              <a:defRPr sz="1200">
                <a:solidFill>
                  <a:schemeClr val="tx1"/>
                </a:solidFill>
              </a:defRPr>
            </a:lvl1pPr>
          </a:lstStyle>
          <a:p>
            <a:fld id="{D29E8617-6EA8-4B97-A5E8-E18E98765EE2}" type="datetime1">
              <a:rPr lang="en-US"/>
              <a:pPr/>
              <a:t>2/3/2023</a:t>
            </a:fld>
            <a:endParaRPr dirty="0"/>
          </a:p>
        </p:txBody>
      </p:sp>
      <p:sp>
        <p:nvSpPr>
          <p:cNvPr id="6" name="Slide Number Placeholder 5"/>
          <p:cNvSpPr>
            <a:spLocks noGrp="1"/>
          </p:cNvSpPr>
          <p:nvPr>
            <p:ph type="sldNum" sz="quarter" idx="4"/>
          </p:nvPr>
        </p:nvSpPr>
        <p:spPr>
          <a:xfrm>
            <a:off x="11071516" y="6448425"/>
            <a:ext cx="812588" cy="180976"/>
          </a:xfrm>
          <a:prstGeom prst="rect">
            <a:avLst/>
          </a:prstGeom>
        </p:spPr>
        <p:txBody>
          <a:bodyPr vert="horz" lIns="121899" tIns="60949" rIns="121899" bIns="60949" rtlCol="0" anchor="ctr"/>
          <a:lstStyle>
            <a:lvl1pPr algn="r">
              <a:defRPr sz="1200">
                <a:solidFill>
                  <a:schemeClr val="tx1"/>
                </a:solidFill>
              </a:defRPr>
            </a:lvl1pPr>
          </a:lstStyle>
          <a:p>
            <a:fld id="{34C99D79-8A4B-4031-B1E0-AF26F8EDF2BC}" type="slidenum">
              <a:rPr/>
              <a:pPr/>
              <a:t>‹#›</a:t>
            </a:fld>
            <a:endParaRPr/>
          </a:p>
        </p:txBody>
      </p:sp>
    </p:spTree>
    <p:extLst>
      <p:ext uri="{BB962C8B-B14F-4D97-AF65-F5344CB8AC3E}">
        <p14:creationId xmlns:p14="http://schemas.microsoft.com/office/powerpoint/2010/main" val="1782682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hf sldNum="0" hdr="0" ftr="0" dt="0"/>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800"/>
        </a:spcBef>
        <a:buClr>
          <a:schemeClr val="accent1">
            <a:lumMod val="75000"/>
          </a:schemeClr>
        </a:buClr>
        <a:buFont typeface="Arial" pitchFamily="34" charset="0"/>
        <a:buChar char="•"/>
        <a:defRPr sz="2800" kern="1200">
          <a:solidFill>
            <a:schemeClr val="tx1"/>
          </a:solidFill>
          <a:latin typeface="+mn-lt"/>
          <a:ea typeface="+mn-ea"/>
          <a:cs typeface="+mn-cs"/>
        </a:defRPr>
      </a:lvl1pPr>
      <a:lvl2pPr marL="755772" indent="-304747" algn="l" defTabSz="1218987" rtl="0" eaLnBrk="1" latinLnBrk="0" hangingPunct="1">
        <a:lnSpc>
          <a:spcPct val="90000"/>
        </a:lnSpc>
        <a:spcBef>
          <a:spcPts val="1200"/>
        </a:spcBef>
        <a:buClr>
          <a:schemeClr val="accent1">
            <a:lumMod val="75000"/>
          </a:schemeClr>
        </a:buClr>
        <a:buFont typeface="Arial" pitchFamily="34" charset="0"/>
        <a:buChar char="–"/>
        <a:defRPr sz="2400" kern="1200">
          <a:solidFill>
            <a:schemeClr val="tx1"/>
          </a:solidFill>
          <a:latin typeface="+mn-lt"/>
          <a:ea typeface="+mn-ea"/>
          <a:cs typeface="+mn-cs"/>
        </a:defRPr>
      </a:lvl2pPr>
      <a:lvl3pPr marL="120679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3pPr>
      <a:lvl4pPr marL="1657822"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4pPr>
      <a:lvl5pPr marL="210884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5pPr>
      <a:lvl6pPr marL="255987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6pPr>
      <a:lvl7pPr marL="301089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7pPr>
      <a:lvl8pPr marL="346192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8pPr>
      <a:lvl9pPr marL="391294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 Word about Food</a:t>
            </a:r>
          </a:p>
        </p:txBody>
      </p:sp>
      <p:sp>
        <p:nvSpPr>
          <p:cNvPr id="3" name="Subtitle 2"/>
          <p:cNvSpPr>
            <a:spLocks noGrp="1"/>
          </p:cNvSpPr>
          <p:nvPr>
            <p:ph type="subTitle" idx="1"/>
          </p:nvPr>
        </p:nvSpPr>
        <p:spPr>
          <a:xfrm>
            <a:off x="1828324" y="1916832"/>
            <a:ext cx="9141619" cy="1059107"/>
          </a:xfrm>
        </p:spPr>
        <p:txBody>
          <a:bodyPr/>
          <a:lstStyle/>
          <a:p>
            <a:r>
              <a:rPr lang="en-US" dirty="0"/>
              <a:t>But don’t get too excited. </a:t>
            </a:r>
          </a:p>
        </p:txBody>
      </p:sp>
      <p:sp>
        <p:nvSpPr>
          <p:cNvPr id="4" name="TextBox 3">
            <a:extLst>
              <a:ext uri="{FF2B5EF4-FFF2-40B4-BE49-F238E27FC236}">
                <a16:creationId xmlns:a16="http://schemas.microsoft.com/office/drawing/2014/main" id="{12253E4F-EF29-99EA-FD3E-2C39FD044112}"/>
              </a:ext>
            </a:extLst>
          </p:cNvPr>
          <p:cNvSpPr txBox="1"/>
          <p:nvPr/>
        </p:nvSpPr>
        <p:spPr>
          <a:xfrm>
            <a:off x="1844557" y="2492896"/>
            <a:ext cx="3570914" cy="338554"/>
          </a:xfrm>
          <a:prstGeom prst="rect">
            <a:avLst/>
          </a:prstGeom>
          <a:noFill/>
        </p:spPr>
        <p:txBody>
          <a:bodyPr wrap="none" rtlCol="0">
            <a:spAutoFit/>
          </a:bodyPr>
          <a:lstStyle/>
          <a:p>
            <a:r>
              <a:rPr lang="en-US" sz="1600" dirty="0">
                <a:solidFill>
                  <a:schemeClr val="accent1">
                    <a:lumMod val="75000"/>
                  </a:schemeClr>
                </a:solidFill>
              </a:rPr>
              <a:t>(This presentation is totally fictitious.)</a:t>
            </a:r>
            <a:endParaRPr lang="en-GB" sz="1600" dirty="0">
              <a:solidFill>
                <a:schemeClr val="accent1">
                  <a:lumMod val="75000"/>
                </a:schemeClr>
              </a:solidFill>
            </a:endParaRPr>
          </a:p>
        </p:txBody>
      </p:sp>
    </p:spTree>
    <p:extLst>
      <p:ext uri="{BB962C8B-B14F-4D97-AF65-F5344CB8AC3E}">
        <p14:creationId xmlns:p14="http://schemas.microsoft.com/office/powerpoint/2010/main" val="2801835050"/>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BB7C60E-ECD8-E9A1-7AAB-9E9A0011FB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41" y="0"/>
            <a:ext cx="12188825" cy="6597351"/>
          </a:xfrm>
          <a:prstGeom prst="rect">
            <a:avLst/>
          </a:prstGeom>
        </p:spPr>
      </p:pic>
      <p:sp>
        <p:nvSpPr>
          <p:cNvPr id="5" name="Title 4"/>
          <p:cNvSpPr>
            <a:spLocks noGrp="1"/>
          </p:cNvSpPr>
          <p:nvPr>
            <p:ph type="title"/>
          </p:nvPr>
        </p:nvSpPr>
        <p:spPr/>
        <p:txBody>
          <a:bodyPr/>
          <a:lstStyle/>
          <a:p>
            <a:r>
              <a:rPr lang="en-US" dirty="0">
                <a:solidFill>
                  <a:schemeClr val="bg1"/>
                </a:solidFill>
              </a:rPr>
              <a:t>What’s the state of the hospitality business in post-Brexit UK?</a:t>
            </a:r>
          </a:p>
        </p:txBody>
      </p:sp>
      <p:sp>
        <p:nvSpPr>
          <p:cNvPr id="6" name="Content Placeholder 5"/>
          <p:cNvSpPr>
            <a:spLocks noGrp="1"/>
          </p:cNvSpPr>
          <p:nvPr>
            <p:ph idx="1"/>
          </p:nvPr>
        </p:nvSpPr>
        <p:spPr>
          <a:xfrm>
            <a:off x="1218883" y="2348880"/>
            <a:ext cx="9751060" cy="504056"/>
          </a:xfrm>
        </p:spPr>
        <p:txBody>
          <a:bodyPr>
            <a:normAutofit lnSpcReduction="10000"/>
          </a:bodyPr>
          <a:lstStyle/>
          <a:p>
            <a:pPr marL="0" indent="0">
              <a:buNone/>
            </a:pPr>
            <a:r>
              <a:rPr lang="en-US" dirty="0">
                <a:solidFill>
                  <a:schemeClr val="bg1"/>
                </a:solidFill>
              </a:rPr>
              <a:t>- Compared to Pre-Brexit</a:t>
            </a:r>
          </a:p>
        </p:txBody>
      </p:sp>
      <p:sp>
        <p:nvSpPr>
          <p:cNvPr id="9" name="TextBox 8">
            <a:extLst>
              <a:ext uri="{FF2B5EF4-FFF2-40B4-BE49-F238E27FC236}">
                <a16:creationId xmlns:a16="http://schemas.microsoft.com/office/drawing/2014/main" id="{5CBC68B4-38E1-5CDF-1DCF-DAE7D5A7821A}"/>
              </a:ext>
            </a:extLst>
          </p:cNvPr>
          <p:cNvSpPr txBox="1"/>
          <p:nvPr/>
        </p:nvSpPr>
        <p:spPr>
          <a:xfrm>
            <a:off x="1218883" y="3013501"/>
            <a:ext cx="3562770" cy="892552"/>
          </a:xfrm>
          <a:prstGeom prst="rect">
            <a:avLst/>
          </a:prstGeom>
          <a:noFill/>
        </p:spPr>
        <p:txBody>
          <a:bodyPr wrap="none" rtlCol="0">
            <a:spAutoFit/>
          </a:bodyPr>
          <a:lstStyle/>
          <a:p>
            <a:r>
              <a:rPr lang="en-US" sz="2800" dirty="0">
                <a:solidFill>
                  <a:schemeClr val="bg1"/>
                </a:solidFill>
              </a:rPr>
              <a:t>- Compared to the EU</a:t>
            </a:r>
          </a:p>
          <a:p>
            <a:endParaRPr lang="en-GB" dirty="0"/>
          </a:p>
        </p:txBody>
      </p:sp>
      <p:sp>
        <p:nvSpPr>
          <p:cNvPr id="10" name="TextBox 9">
            <a:extLst>
              <a:ext uri="{FF2B5EF4-FFF2-40B4-BE49-F238E27FC236}">
                <a16:creationId xmlns:a16="http://schemas.microsoft.com/office/drawing/2014/main" id="{092E008A-C42A-09A0-E5A8-E9F0A9E1ACEE}"/>
              </a:ext>
            </a:extLst>
          </p:cNvPr>
          <p:cNvSpPr txBox="1"/>
          <p:nvPr/>
        </p:nvSpPr>
        <p:spPr>
          <a:xfrm>
            <a:off x="1218883" y="3717032"/>
            <a:ext cx="3653949" cy="892552"/>
          </a:xfrm>
          <a:prstGeom prst="rect">
            <a:avLst/>
          </a:prstGeom>
          <a:noFill/>
        </p:spPr>
        <p:txBody>
          <a:bodyPr wrap="none" rtlCol="0">
            <a:spAutoFit/>
          </a:bodyPr>
          <a:lstStyle/>
          <a:p>
            <a:r>
              <a:rPr lang="en-US" sz="2800" dirty="0">
                <a:solidFill>
                  <a:schemeClr val="bg1"/>
                </a:solidFill>
              </a:rPr>
              <a:t>- Any signs of healing?</a:t>
            </a:r>
          </a:p>
          <a:p>
            <a:endParaRPr lang="en-GB" dirty="0"/>
          </a:p>
        </p:txBody>
      </p:sp>
    </p:spTree>
    <p:extLst>
      <p:ext uri="{BB962C8B-B14F-4D97-AF65-F5344CB8AC3E}">
        <p14:creationId xmlns:p14="http://schemas.microsoft.com/office/powerpoint/2010/main" val="2041341814"/>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UK vs. EU Post-Covid-19 Recovery</a:t>
            </a:r>
          </a:p>
        </p:txBody>
      </p:sp>
      <p:graphicFrame>
        <p:nvGraphicFramePr>
          <p:cNvPr id="10" name="Content Placeholder 9" descr="Clustered column chart showing the values of 3 series for 4 categories"/>
          <p:cNvGraphicFramePr>
            <a:graphicFrameLocks noGrp="1"/>
          </p:cNvGraphicFramePr>
          <p:nvPr>
            <p:ph idx="1"/>
            <p:extLst>
              <p:ext uri="{D42A27DB-BD31-4B8C-83A1-F6EECF244321}">
                <p14:modId xmlns:p14="http://schemas.microsoft.com/office/powerpoint/2010/main" val="3965047178"/>
              </p:ext>
            </p:extLst>
          </p:nvPr>
        </p:nvGraphicFramePr>
        <p:xfrm>
          <a:off x="1219200" y="1600200"/>
          <a:ext cx="9750425"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641335"/>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3" y="152400"/>
            <a:ext cx="9751060" cy="1295400"/>
          </a:xfrm>
        </p:spPr>
        <p:txBody>
          <a:bodyPr anchor="b">
            <a:normAutofit/>
          </a:bodyPr>
          <a:lstStyle/>
          <a:p>
            <a:r>
              <a:rPr lang="en-US" dirty="0"/>
              <a:t>A Huge impact</a:t>
            </a:r>
          </a:p>
        </p:txBody>
      </p:sp>
      <p:pic>
        <p:nvPicPr>
          <p:cNvPr id="5" name="Picture 4" descr="A picture containing plate, food, table, white&#10;&#10;Description automatically generated">
            <a:extLst>
              <a:ext uri="{FF2B5EF4-FFF2-40B4-BE49-F238E27FC236}">
                <a16:creationId xmlns:a16="http://schemas.microsoft.com/office/drawing/2014/main" id="{DB6AD6F3-4BE8-15E4-F0D2-3D561845E5B5}"/>
              </a:ext>
            </a:extLst>
          </p:cNvPr>
          <p:cNvPicPr>
            <a:picLocks noChangeAspect="1"/>
          </p:cNvPicPr>
          <p:nvPr/>
        </p:nvPicPr>
        <p:blipFill rotWithShape="1">
          <a:blip r:embed="rId2">
            <a:extLst>
              <a:ext uri="{28A0092B-C50C-407E-A947-70E740481C1C}">
                <a14:useLocalDpi xmlns:a14="http://schemas.microsoft.com/office/drawing/2010/main" val="0"/>
              </a:ext>
            </a:extLst>
          </a:blip>
          <a:srcRect l="11690" r="1" b="1"/>
          <a:stretch/>
        </p:blipFill>
        <p:spPr>
          <a:xfrm>
            <a:off x="4875530" y="1600200"/>
            <a:ext cx="6094413" cy="4572000"/>
          </a:xfrm>
          <a:prstGeom prst="rect">
            <a:avLst/>
          </a:prstGeom>
          <a:noFill/>
        </p:spPr>
      </p:pic>
      <p:sp>
        <p:nvSpPr>
          <p:cNvPr id="10" name="Text Placeholder 3">
            <a:extLst>
              <a:ext uri="{FF2B5EF4-FFF2-40B4-BE49-F238E27FC236}">
                <a16:creationId xmlns:a16="http://schemas.microsoft.com/office/drawing/2014/main" id="{62F20814-1829-22E9-9560-C715D7EF4225}"/>
              </a:ext>
            </a:extLst>
          </p:cNvPr>
          <p:cNvSpPr>
            <a:spLocks noGrp="1"/>
          </p:cNvSpPr>
          <p:nvPr>
            <p:ph type="body" sz="half" idx="2"/>
          </p:nvPr>
        </p:nvSpPr>
        <p:spPr>
          <a:xfrm>
            <a:off x="333772" y="1600202"/>
            <a:ext cx="4338611" cy="4571999"/>
          </a:xfrm>
        </p:spPr>
        <p:txBody>
          <a:bodyPr/>
          <a:lstStyle/>
          <a:p>
            <a:r>
              <a:rPr lang="en-GB" sz="1800" dirty="0">
                <a:effectLst/>
                <a:latin typeface="Segoe UI" panose="020B0502040204020203" pitchFamily="34" charset="0"/>
                <a:ea typeface="Calibri" panose="020F0502020204030204" pitchFamily="34" charset="0"/>
              </a:rPr>
              <a:t>The hospitality industry in the UK and the EU has been significantly impacted by Brexit, which took effect on January 1st, 2021. The UK officially left the EU, ending the free movement of goods, services, capital, and people, causing considerable changes in the hospitality sector.</a:t>
            </a:r>
            <a:endParaRPr lang="en-GB" sz="1800" dirty="0">
              <a:effectLst/>
              <a:latin typeface="Calibri" panose="020F0502020204030204" pitchFamily="34" charset="0"/>
              <a:ea typeface="Calibri" panose="020F0502020204030204" pitchFamily="34" charset="0"/>
            </a:endParaRPr>
          </a:p>
          <a:p>
            <a:endParaRPr lang="en-US" dirty="0"/>
          </a:p>
        </p:txBody>
      </p:sp>
    </p:spTree>
    <p:extLst>
      <p:ext uri="{BB962C8B-B14F-4D97-AF65-F5344CB8AC3E}">
        <p14:creationId xmlns:p14="http://schemas.microsoft.com/office/powerpoint/2010/main" val="289063348"/>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3" y="152400"/>
            <a:ext cx="9751060" cy="1295400"/>
          </a:xfrm>
        </p:spPr>
        <p:txBody>
          <a:bodyPr anchor="b">
            <a:normAutofit/>
          </a:bodyPr>
          <a:lstStyle/>
          <a:p>
            <a:r>
              <a:rPr lang="en-US" dirty="0"/>
              <a:t>A Huge impact</a:t>
            </a:r>
          </a:p>
        </p:txBody>
      </p:sp>
      <p:pic>
        <p:nvPicPr>
          <p:cNvPr id="7" name="Picture 6" descr="A table full of food&#10;&#10;Description automatically generated with medium confidence">
            <a:extLst>
              <a:ext uri="{FF2B5EF4-FFF2-40B4-BE49-F238E27FC236}">
                <a16:creationId xmlns:a16="http://schemas.microsoft.com/office/drawing/2014/main" id="{AD5AE8B1-7978-57D6-5B5B-15C78B861D36}"/>
              </a:ext>
            </a:extLst>
          </p:cNvPr>
          <p:cNvPicPr>
            <a:picLocks noChangeAspect="1"/>
          </p:cNvPicPr>
          <p:nvPr/>
        </p:nvPicPr>
        <p:blipFill rotWithShape="1">
          <a:blip r:embed="rId2">
            <a:extLst>
              <a:ext uri="{28A0092B-C50C-407E-A947-70E740481C1C}">
                <a14:useLocalDpi xmlns:a14="http://schemas.microsoft.com/office/drawing/2010/main" val="0"/>
              </a:ext>
            </a:extLst>
          </a:blip>
          <a:srcRect t="7394" r="2" b="10563"/>
          <a:stretch/>
        </p:blipFill>
        <p:spPr>
          <a:xfrm>
            <a:off x="1218887" y="1600200"/>
            <a:ext cx="6703850" cy="3657600"/>
          </a:xfrm>
          <a:prstGeom prst="roundRect">
            <a:avLst>
              <a:gd name="adj" fmla="val 3098"/>
            </a:avLst>
          </a:prstGeom>
          <a:noFill/>
        </p:spPr>
      </p:pic>
      <p:sp>
        <p:nvSpPr>
          <p:cNvPr id="10" name="Text Placeholder 3">
            <a:extLst>
              <a:ext uri="{FF2B5EF4-FFF2-40B4-BE49-F238E27FC236}">
                <a16:creationId xmlns:a16="http://schemas.microsoft.com/office/drawing/2014/main" id="{62F20814-1829-22E9-9560-C715D7EF4225}"/>
              </a:ext>
              <a:ext uri="{C183D7F6-B498-43B3-948B-1728B52AA6E4}">
                <adec:decorative xmlns:adec="http://schemas.microsoft.com/office/drawing/2017/decorative" val="0"/>
              </a:ext>
            </a:extLst>
          </p:cNvPr>
          <p:cNvSpPr>
            <a:spLocks noGrp="1"/>
          </p:cNvSpPr>
          <p:nvPr>
            <p:ph type="body" sz="half" idx="2"/>
          </p:nvPr>
        </p:nvSpPr>
        <p:spPr>
          <a:xfrm>
            <a:off x="8125883" y="1600200"/>
            <a:ext cx="3873185" cy="2044824"/>
          </a:xfrm>
        </p:spPr>
        <p:txBody>
          <a:bodyPr anchor="b">
            <a:normAutofit/>
          </a:bodyPr>
          <a:lstStyle/>
          <a:p>
            <a:pPr>
              <a:spcBef>
                <a:spcPts val="1500"/>
              </a:spcBef>
              <a:spcAft>
                <a:spcPts val="1500"/>
              </a:spcAft>
            </a:pPr>
            <a:r>
              <a:rPr lang="en-GB" sz="1800" dirty="0">
                <a:effectLst/>
                <a:latin typeface="Segoe UI" panose="020B0502040204020203" pitchFamily="34" charset="0"/>
                <a:ea typeface="Calibri" panose="020F0502020204030204" pitchFamily="34" charset="0"/>
              </a:rPr>
              <a:t>The industry was also affected by Brexit as the end of freedom of movement led to a shortage of workers, particularly in areas such as London and the South East. </a:t>
            </a:r>
            <a:endParaRPr lang="en-GB" sz="1800" dirty="0">
              <a:effectLst/>
              <a:latin typeface="Calibri" panose="020F0502020204030204" pitchFamily="34" charset="0"/>
              <a:ea typeface="Calibri" panose="020F0502020204030204" pitchFamily="34" charset="0"/>
            </a:endParaRPr>
          </a:p>
          <a:p>
            <a:pPr>
              <a:spcBef>
                <a:spcPts val="1500"/>
              </a:spcBef>
              <a:spcAft>
                <a:spcPts val="1500"/>
              </a:spcAft>
            </a:pPr>
            <a:endParaRPr lang="en-GB"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55552671"/>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theme/theme1.xml><?xml version="1.0" encoding="utf-8"?>
<a:theme xmlns:a="http://schemas.openxmlformats.org/drawingml/2006/main" name="Cooking 16x9">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extLst>
    <a:ext uri="{05A4C25C-085E-4340-85A3-A5531E510DB2}">
      <thm15:themeFamily xmlns:thm15="http://schemas.microsoft.com/office/thememl/2012/main" name="Fresh food presentation (widescreen).potx" id="{63DD3034-9CB5-4B6F-BCA0-530A5E267AB2}" vid="{9783A5E3-1DF2-4F3C-8902-0C2EB8A188D6}"/>
    </a:ext>
  </a:extLst>
</a:theme>
</file>

<file path=ppt/theme/theme2.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ppt/theme/theme3.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Props1.xml><?xml version="1.0" encoding="utf-8"?>
<ds:datastoreItem xmlns:ds="http://schemas.openxmlformats.org/officeDocument/2006/customXml" ds:itemID="{308942AA-0721-4324-BC2C-A3CB43F24E71}">
  <ds:schemaRefs>
    <ds:schemaRef ds:uri="http://schemas.microsoft.com/sharepoint/v3/contenttype/forms"/>
  </ds:schemaRefs>
</ds:datastoreItem>
</file>

<file path=customXml/itemProps2.xml><?xml version="1.0" encoding="utf-8"?>
<ds:datastoreItem xmlns:ds="http://schemas.openxmlformats.org/officeDocument/2006/customXml" ds:itemID="{FB14945D-DABB-422F-9B28-D299995C92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700CCB-20BA-4760-AB9F-AC3B63ED32E0}">
  <ds:schemaRef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40262f94-9f35-4ac3-9a90-690165a166b7"/>
    <ds:schemaRef ds:uri="a4f35948-e619-41b3-aa29-22878b09cfd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Fresh food presentation (widescreen)</Template>
  <TotalTime>0</TotalTime>
  <Words>141</Words>
  <Application>Microsoft Office PowerPoint</Application>
  <PresentationFormat>Custom</PresentationFormat>
  <Paragraphs>12</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Constantia</vt:lpstr>
      <vt:lpstr>Segoe UI</vt:lpstr>
      <vt:lpstr>Cooking 16x9</vt:lpstr>
      <vt:lpstr>A Word about Food</vt:lpstr>
      <vt:lpstr>What’s the state of the hospitality business in post-Brexit UK?</vt:lpstr>
      <vt:lpstr>UK vs. EU Post-Covid-19 Recovery</vt:lpstr>
      <vt:lpstr>A Huge impact</vt:lpstr>
      <vt:lpstr>A Huge impact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Word about Food</dc:title>
  <dc:creator>Daniel Gerchman</dc:creator>
  <cp:lastModifiedBy>Daniel Gerchman</cp:lastModifiedBy>
  <cp:revision>6</cp:revision>
  <dcterms:created xsi:type="dcterms:W3CDTF">2023-02-03T18:50:20Z</dcterms:created>
  <dcterms:modified xsi:type="dcterms:W3CDTF">2023-02-03T19:48:22Z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