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sldIdLst>
    <p:sldId id="259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oudy Old Style" panose="020205020503050203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oudy Old Style" panose="020205020503050203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oudy Old Style" panose="020205020503050203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oudy Old Style" panose="020205020503050203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oudy Old Style" panose="020205020503050203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oudy Old Style" panose="020205020503050203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oudy Old Style" panose="020205020503050203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oudy Old Style" panose="020205020503050203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oudy Old Style" panose="020205020503050203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DA147"/>
    <a:srgbClr val="B54C2D"/>
    <a:srgbClr val="B66952"/>
    <a:srgbClr val="B56D45"/>
    <a:srgbClr val="DF98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A20905-3954-474B-A606-562BCA026DC1}" type="doc">
      <dgm:prSet loTypeId="urn:microsoft.com/office/officeart/2016/7/layout/LinearBlockProcessNumbered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C13AB6D-DEA2-4CBB-AC69-1EF1A6AD1512}">
      <dgm:prSet/>
      <dgm:spPr/>
      <dgm:t>
        <a:bodyPr/>
        <a:lstStyle/>
        <a:p>
          <a:pPr>
            <a:defRPr cap="all"/>
          </a:pPr>
          <a:r>
            <a:rPr lang="en-US" dirty="0"/>
            <a:t>THE SHIFT FROM HIGH STREET TO ONLINE PURCHASING ACCENTUATES</a:t>
          </a:r>
        </a:p>
      </dgm:t>
    </dgm:pt>
    <dgm:pt modelId="{2C752582-D9FF-4E04-A92F-827DB4BB5C48}" type="parTrans" cxnId="{4B888393-351D-4489-90C9-5A68061AB236}">
      <dgm:prSet/>
      <dgm:spPr/>
      <dgm:t>
        <a:bodyPr/>
        <a:lstStyle/>
        <a:p>
          <a:endParaRPr lang="en-US"/>
        </a:p>
      </dgm:t>
    </dgm:pt>
    <dgm:pt modelId="{9C64CC83-643C-4E12-8F97-BC19DC031190}" type="sibTrans" cxnId="{4B888393-351D-4489-90C9-5A68061AB236}">
      <dgm:prSet phldrT="01" phldr="0"/>
      <dgm:spPr/>
      <dgm:t>
        <a:bodyPr/>
        <a:lstStyle/>
        <a:p>
          <a:r>
            <a:rPr lang="en-US"/>
            <a:t>01</a:t>
          </a:r>
          <a:endParaRPr lang="en-US" dirty="0"/>
        </a:p>
      </dgm:t>
    </dgm:pt>
    <dgm:pt modelId="{579698BD-D232-4926-8D7B-29A69B90858B}" type="pres">
      <dgm:prSet presAssocID="{8AA20905-3954-474B-A606-562BCA026DC1}" presName="Name0" presStyleCnt="0">
        <dgm:presLayoutVars>
          <dgm:animLvl val="lvl"/>
          <dgm:resizeHandles val="exact"/>
        </dgm:presLayoutVars>
      </dgm:prSet>
      <dgm:spPr/>
    </dgm:pt>
    <dgm:pt modelId="{3DD5B223-886E-4FC7-BDA1-ECA869A474EC}" type="pres">
      <dgm:prSet presAssocID="{DC13AB6D-DEA2-4CBB-AC69-1EF1A6AD1512}" presName="compositeNode" presStyleCnt="0">
        <dgm:presLayoutVars>
          <dgm:bulletEnabled val="1"/>
        </dgm:presLayoutVars>
      </dgm:prSet>
      <dgm:spPr/>
    </dgm:pt>
    <dgm:pt modelId="{DA3A6BD4-857F-4C66-97FA-B1E1C180A950}" type="pres">
      <dgm:prSet presAssocID="{DC13AB6D-DEA2-4CBB-AC69-1EF1A6AD1512}" presName="bgRect" presStyleLbl="alignNode1" presStyleIdx="0" presStyleCnt="1" custLinFactNeighborX="-246"/>
      <dgm:spPr/>
    </dgm:pt>
    <dgm:pt modelId="{BBA91679-4684-4A04-8AEB-03038C78A75C}" type="pres">
      <dgm:prSet presAssocID="{9C64CC83-643C-4E12-8F97-BC19DC031190}" presName="sibTransNodeRect" presStyleLbl="alignNode1" presStyleIdx="0" presStyleCnt="1">
        <dgm:presLayoutVars>
          <dgm:chMax val="0"/>
          <dgm:bulletEnabled val="1"/>
        </dgm:presLayoutVars>
      </dgm:prSet>
      <dgm:spPr/>
    </dgm:pt>
    <dgm:pt modelId="{5F398AEE-BC0F-4F30-99FA-92D67A176C2D}" type="pres">
      <dgm:prSet presAssocID="{DC13AB6D-DEA2-4CBB-AC69-1EF1A6AD1512}" presName="nodeRect" presStyleLbl="alignNode1" presStyleIdx="0" presStyleCnt="1">
        <dgm:presLayoutVars>
          <dgm:bulletEnabled val="1"/>
        </dgm:presLayoutVars>
      </dgm:prSet>
      <dgm:spPr/>
    </dgm:pt>
  </dgm:ptLst>
  <dgm:cxnLst>
    <dgm:cxn modelId="{0439566F-A180-439C-8FAE-14E400EF2DCF}" type="presOf" srcId="{8AA20905-3954-474B-A606-562BCA026DC1}" destId="{579698BD-D232-4926-8D7B-29A69B90858B}" srcOrd="0" destOrd="0" presId="urn:microsoft.com/office/officeart/2016/7/layout/LinearBlockProcessNumbered"/>
    <dgm:cxn modelId="{F6B1598F-1951-460F-BB68-54B32A798437}" type="presOf" srcId="{DC13AB6D-DEA2-4CBB-AC69-1EF1A6AD1512}" destId="{5F398AEE-BC0F-4F30-99FA-92D67A176C2D}" srcOrd="1" destOrd="0" presId="urn:microsoft.com/office/officeart/2016/7/layout/LinearBlockProcessNumbered"/>
    <dgm:cxn modelId="{4B888393-351D-4489-90C9-5A68061AB236}" srcId="{8AA20905-3954-474B-A606-562BCA026DC1}" destId="{DC13AB6D-DEA2-4CBB-AC69-1EF1A6AD1512}" srcOrd="0" destOrd="0" parTransId="{2C752582-D9FF-4E04-A92F-827DB4BB5C48}" sibTransId="{9C64CC83-643C-4E12-8F97-BC19DC031190}"/>
    <dgm:cxn modelId="{BA068B95-2DA2-453B-8162-90B6AB26C20F}" type="presOf" srcId="{DC13AB6D-DEA2-4CBB-AC69-1EF1A6AD1512}" destId="{DA3A6BD4-857F-4C66-97FA-B1E1C180A950}" srcOrd="0" destOrd="0" presId="urn:microsoft.com/office/officeart/2016/7/layout/LinearBlockProcessNumbered"/>
    <dgm:cxn modelId="{714928C7-F07E-48C4-BE9E-4842896AB09C}" type="presOf" srcId="{9C64CC83-643C-4E12-8F97-BC19DC031190}" destId="{BBA91679-4684-4A04-8AEB-03038C78A75C}" srcOrd="0" destOrd="0" presId="urn:microsoft.com/office/officeart/2016/7/layout/LinearBlockProcessNumbered"/>
    <dgm:cxn modelId="{6A5BED3A-71F8-4A71-9E51-1F50D58497B5}" type="presParOf" srcId="{579698BD-D232-4926-8D7B-29A69B90858B}" destId="{3DD5B223-886E-4FC7-BDA1-ECA869A474EC}" srcOrd="0" destOrd="0" presId="urn:microsoft.com/office/officeart/2016/7/layout/LinearBlockProcessNumbered"/>
    <dgm:cxn modelId="{50ED9B3F-B939-4662-8866-7D833C2E0794}" type="presParOf" srcId="{3DD5B223-886E-4FC7-BDA1-ECA869A474EC}" destId="{DA3A6BD4-857F-4C66-97FA-B1E1C180A950}" srcOrd="0" destOrd="0" presId="urn:microsoft.com/office/officeart/2016/7/layout/LinearBlockProcessNumbered"/>
    <dgm:cxn modelId="{0D013F25-1B82-4F7B-AEF4-E93C2E95B0C3}" type="presParOf" srcId="{3DD5B223-886E-4FC7-BDA1-ECA869A474EC}" destId="{BBA91679-4684-4A04-8AEB-03038C78A75C}" srcOrd="1" destOrd="0" presId="urn:microsoft.com/office/officeart/2016/7/layout/LinearBlockProcessNumbered"/>
    <dgm:cxn modelId="{1E713196-E09A-42B0-BC2D-5294D0D9C36F}" type="presParOf" srcId="{3DD5B223-886E-4FC7-BDA1-ECA869A474EC}" destId="{5F398AEE-BC0F-4F30-99FA-92D67A176C2D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A20905-3954-474B-A606-562BCA026DC1}" type="doc">
      <dgm:prSet loTypeId="urn:microsoft.com/office/officeart/2016/7/layout/LinearBlockProcessNumbered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79698BD-D232-4926-8D7B-29A69B90858B}" type="pres">
      <dgm:prSet presAssocID="{8AA20905-3954-474B-A606-562BCA026DC1}" presName="Name0" presStyleCnt="0">
        <dgm:presLayoutVars>
          <dgm:animLvl val="lvl"/>
          <dgm:resizeHandles val="exact"/>
        </dgm:presLayoutVars>
      </dgm:prSet>
      <dgm:spPr/>
    </dgm:pt>
  </dgm:ptLst>
  <dgm:cxnLst>
    <dgm:cxn modelId="{0439566F-A180-439C-8FAE-14E400EF2DCF}" type="presOf" srcId="{8AA20905-3954-474B-A606-562BCA026DC1}" destId="{579698BD-D232-4926-8D7B-29A69B90858B}" srcOrd="0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3A6BD4-857F-4C66-97FA-B1E1C180A950}">
      <dsp:nvSpPr>
        <dsp:cNvPr id="0" name=""/>
        <dsp:cNvSpPr/>
      </dsp:nvSpPr>
      <dsp:spPr>
        <a:xfrm>
          <a:off x="0" y="0"/>
          <a:ext cx="3344779" cy="371475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390" tIns="0" rIns="330390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600" kern="1200" dirty="0"/>
            <a:t>THE SHIFT FROM HIGH STREET TO ONLINE PURCHASING ACCENTUATES</a:t>
          </a:r>
        </a:p>
      </dsp:txBody>
      <dsp:txXfrm>
        <a:off x="0" y="1485900"/>
        <a:ext cx="3344779" cy="2228850"/>
      </dsp:txXfrm>
    </dsp:sp>
    <dsp:sp modelId="{BBA91679-4684-4A04-8AEB-03038C78A75C}">
      <dsp:nvSpPr>
        <dsp:cNvPr id="0" name=""/>
        <dsp:cNvSpPr/>
      </dsp:nvSpPr>
      <dsp:spPr>
        <a:xfrm>
          <a:off x="0" y="0"/>
          <a:ext cx="3344779" cy="1485900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390" tIns="165100" rIns="330390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/>
            <a:t>01</a:t>
          </a:r>
          <a:endParaRPr lang="en-US" sz="6600" kern="1200" dirty="0"/>
        </a:p>
      </dsp:txBody>
      <dsp:txXfrm>
        <a:off x="0" y="0"/>
        <a:ext cx="3344779" cy="14859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F2DE1-66CD-8855-D618-A37D75045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335C5-A845-4CBE-8289-433A8FFFC822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2DFA8E-25A6-869A-CE27-6C83C0DFE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87ED9-80F5-1C5F-38C7-7CC6DE6C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F2C52-AF72-4C38-9711-B19A4555C9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694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Slate-V2-HD-panoPhotoInset.png">
            <a:extLst>
              <a:ext uri="{FF2B5EF4-FFF2-40B4-BE49-F238E27FC236}">
                <a16:creationId xmlns:a16="http://schemas.microsoft.com/office/drawing/2014/main" id="{0FA911AD-3D79-2BFA-C67D-22CD694BD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547688"/>
            <a:ext cx="101409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/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/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0B56ECF7-9FB0-C507-E956-AD6910180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3B533-2E27-41EF-9756-3795939E3AC6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11A90274-F973-AAE7-6E02-F2D2E3259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12C61E76-C377-36A3-F2A2-A3872E192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CA96A-4932-4240-BB7C-22397B74597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494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1B6B228-9A82-49A6-55CF-81D2F8C79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87F05-E200-4DA7-8376-8B805DB201B9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50125-F1D3-1094-4976-4DDB4730B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47DEB-B543-FD08-140A-A22603316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C82EC-4EDE-4402-8F69-145B5B4657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301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90B84C-2E6E-30A4-5701-581EC356FDC9}"/>
              </a:ext>
            </a:extLst>
          </p:cNvPr>
          <p:cNvSpPr txBox="1"/>
          <p:nvPr/>
        </p:nvSpPr>
        <p:spPr>
          <a:xfrm>
            <a:off x="990600" y="884238"/>
            <a:ext cx="6096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4ED4FD-600D-3727-71B0-ECC9A30E8F49}"/>
              </a:ext>
            </a:extLst>
          </p:cNvPr>
          <p:cNvSpPr txBox="1"/>
          <p:nvPr/>
        </p:nvSpPr>
        <p:spPr>
          <a:xfrm>
            <a:off x="10504488" y="2928938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/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1D7BA9BE-F2F5-7CC0-3194-A3994A42E0B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C55D7-19FE-4161-950E-C5082950F671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77FBA3FF-8A02-B521-6EE7-AD03D857269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D4FFB7BA-E90E-E857-A672-358A95802CD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D8A25-B3D7-48DC-BE83-95BF5F507C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932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D8507B7-7C25-DEC9-AE27-C8BC416BE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28347-F948-4134-9EDB-9B1844B8E91F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3F09D-D89F-880D-4127-A4EB5EFC1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FEF10-DDB3-4677-92B4-CBE6CA211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7A9CB-40FD-4B53-86EF-CA7E73465A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0193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57733D8-2965-486F-1184-CFFF6D49131C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929E4-C43F-479A-BF62-5EA5C68C1758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DF4C260-8B44-FEFE-637A-B49173601334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485333A-C915-5489-ACB5-60B04F225D99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A8E4B-4309-4430-8D4A-6D2D3CBC00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6280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Slate-V2-HD-3colPhotoInset.png">
            <a:extLst>
              <a:ext uri="{FF2B5EF4-FFF2-40B4-BE49-F238E27FC236}">
                <a16:creationId xmlns:a16="http://schemas.microsoft.com/office/drawing/2014/main" id="{E4DA8962-493D-1664-5268-B39571915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5" y="1817688"/>
            <a:ext cx="33401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Slate-V2-HD-3colPhotoInset.png">
            <a:extLst>
              <a:ext uri="{FF2B5EF4-FFF2-40B4-BE49-F238E27FC236}">
                <a16:creationId xmlns:a16="http://schemas.microsoft.com/office/drawing/2014/main" id="{EB4E7D7B-89A6-57E3-AF54-2306E24D8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725" y="1817688"/>
            <a:ext cx="33401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Slate-V2-HD-3colPhotoInset.png">
            <a:extLst>
              <a:ext uri="{FF2B5EF4-FFF2-40B4-BE49-F238E27FC236}">
                <a16:creationId xmlns:a16="http://schemas.microsoft.com/office/drawing/2014/main" id="{14746078-7373-0435-0F06-901B34B1E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913" y="1817688"/>
            <a:ext cx="33401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2">
            <a:extLst>
              <a:ext uri="{FF2B5EF4-FFF2-40B4-BE49-F238E27FC236}">
                <a16:creationId xmlns:a16="http://schemas.microsoft.com/office/drawing/2014/main" id="{3E4A6762-027B-5A45-29A6-1BE7FDEF39F6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AC1D-A49D-43DB-9915-E2F26DCA3242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6AC06975-FEB8-B51B-694C-1A7373AB6CB1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EE6A6AFF-3442-CD9F-9569-EE4C95D9065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29E43-EC09-45AA-B2C5-FEDDDF04FE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348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59D521-A43C-70BD-59A8-62792CE21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CE353-33D8-4A3A-8BBF-8D35C57EEA19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30A5D-4560-4AD1-8ACD-1DA7B38F8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A457B-8CF5-5254-2C4F-A7264A4C0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C1584-DFDC-4E52-A99E-34F43563A2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041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446742-E1C7-2529-32F6-FD7D67C7F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52E29-34EA-4BD1-97E7-5958F33D4DCA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1221CC-49BE-8195-FFC7-1F96588D1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A4C01-30BE-E3A3-67BC-BD47FE5FB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F6169-D1B6-4A32-9669-AC61CD74D6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752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9A4EA-F334-0999-3E16-47A6DB2B1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36317-11E5-4245-B98E-590050436CEB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DD880-EAAB-7CD8-D185-EF0A1EED3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9DA89-9CB9-5E72-10A1-45E148750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38FAE-86FC-4451-99AA-A8AF385BAE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335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8BAC7E-41B9-4409-A9B9-7A3F5F80B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5C6AD-FB92-4D66-95D9-ADDB28DB321F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E56E2-193A-A462-D882-B9FA64156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05846-68CF-6726-FBA8-42389A572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47FE5-0403-4DA3-BB10-8D8A94E3F7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563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CFD7B3-E735-F075-FD3A-5E6F61727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F8A7E-41E7-47F3-A368-C7CA4AE7847F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F4E236-8916-A50B-E02C-19CE8C77E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DF1D4D4-66F9-0E81-12E2-4FA9B7724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24B64-EA8D-4DAC-9F0A-324E9A90F7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609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late-V2-HD-compPhotoInset.png">
            <a:extLst>
              <a:ext uri="{FF2B5EF4-FFF2-40B4-BE49-F238E27FC236}">
                <a16:creationId xmlns:a16="http://schemas.microsoft.com/office/drawing/2014/main" id="{9DA11680-4224-64F4-9847-45DDCF0BB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735138"/>
            <a:ext cx="5029200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Slate-V2-HD-compPhotoInset.png">
            <a:extLst>
              <a:ext uri="{FF2B5EF4-FFF2-40B4-BE49-F238E27FC236}">
                <a16:creationId xmlns:a16="http://schemas.microsoft.com/office/drawing/2014/main" id="{09DD17B0-12BD-696B-11BD-57248CCEC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5" y="1735138"/>
            <a:ext cx="5029200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6">
            <a:extLst>
              <a:ext uri="{FF2B5EF4-FFF2-40B4-BE49-F238E27FC236}">
                <a16:creationId xmlns:a16="http://schemas.microsoft.com/office/drawing/2014/main" id="{BE2EEBE5-F76A-B1F2-0451-106C25C6D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D4675-5E6B-4447-9153-5BFEA20AB1D4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:a16="http://schemas.microsoft.com/office/drawing/2014/main" id="{E2951DAD-FE2B-3C1E-D6A9-CAD651AA2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8">
            <a:extLst>
              <a:ext uri="{FF2B5EF4-FFF2-40B4-BE49-F238E27FC236}">
                <a16:creationId xmlns:a16="http://schemas.microsoft.com/office/drawing/2014/main" id="{C682E06B-2F0D-8FA3-5A5E-F0C6ABF44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1E97B-3DDF-4773-8150-5DAA6C539F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066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84407D6-562F-5163-5804-6B67F5203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9EBE0-299A-41C7-AA47-D1AA88D57F1C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92411F3-A1F9-C265-4D67-E7AB48117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5B7703B-0EA0-C35E-AE69-4AA47D97F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FCD80-6C95-418A-A271-82839AF94A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449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9D4EFED-AB92-13B0-7077-C1CF13CF6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53EFD-4ED0-4BF2-B4C8-422758CA0BBF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85F430F-E180-79D9-A906-4DB70DCE7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6E19CF1-6A5E-2628-7BC9-4E6B40588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C542F-1549-449C-A007-0F5014AC50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15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F84072-ACCF-CAB7-34CB-90F7F2703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AACAF-6495-4119-95C1-00C937DF947D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3BFBC8-D707-DC14-4408-ED164A62C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69AAD9-4490-78FA-050D-B50CF9826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97A69-8767-41C7-99ED-775A9F71DD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602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Slate-V2-HD-vertPhotoInset.png">
            <a:extLst>
              <a:ext uri="{FF2B5EF4-FFF2-40B4-BE49-F238E27FC236}">
                <a16:creationId xmlns:a16="http://schemas.microsoft.com/office/drawing/2014/main" id="{746FF231-CD93-5D0B-1EF9-3A9157A25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975" y="609600"/>
            <a:ext cx="3584575" cy="520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30C6DE67-6ED7-E5D6-A24E-BF90CEB46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244C8-856E-401D-8334-BA5F72CC1C42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9AA25CFD-8D99-F137-7A40-FF07601A0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3DB8C4F-B163-0399-D61D-4916BB441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7C6C7-A509-4AD5-BC2B-0391AB2A3A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52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3A3437-644E-096E-252F-450CFC2ED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3675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E42B03-2F61-6C8B-E4F6-E83CE625E6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2076450"/>
            <a:ext cx="10353675" cy="37147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CD229-0400-9524-2358-742413AC0D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78738" y="60007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03C399A8-793D-4AAD-BBB7-24531DE026CD}" type="datetime1">
              <a:rPr lang="en-US"/>
              <a:pPr>
                <a:defRPr/>
              </a:pPr>
              <a:t>1/29/2023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166EF-2B82-2BFE-AC4A-5F3A2EA5CE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000750"/>
            <a:ext cx="66722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dirty="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910F86-D8F8-0E5A-C2E7-F9C88E02C7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4013" y="6000750"/>
            <a:ext cx="7540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03787811-52DE-4967-91B2-898522DADA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34" r:id="rId5"/>
    <p:sldLayoutId id="2147483726" r:id="rId6"/>
    <p:sldLayoutId id="2147483727" r:id="rId7"/>
    <p:sldLayoutId id="2147483728" r:id="rId8"/>
    <p:sldLayoutId id="2147483735" r:id="rId9"/>
    <p:sldLayoutId id="2147483736" r:id="rId10"/>
    <p:sldLayoutId id="2147483729" r:id="rId11"/>
    <p:sldLayoutId id="2147483737" r:id="rId12"/>
    <p:sldLayoutId id="2147483730" r:id="rId13"/>
    <p:sldLayoutId id="2147483731" r:id="rId14"/>
    <p:sldLayoutId id="2147483738" r:id="rId15"/>
    <p:sldLayoutId id="2147483732" r:id="rId16"/>
    <p:sldLayoutId id="2147483733" r:id="rId17"/>
  </p:sldLayoutIdLst>
  <p:hf sldNum="0" hdr="0" ftr="0" dt="0"/>
  <p:txStyles>
    <p:titleStyle>
      <a:lvl1pPr algn="ctr" defTabSz="457200" rtl="0" fontAlgn="base">
        <a:lnSpc>
          <a:spcPct val="90000"/>
        </a:lnSpc>
        <a:spcBef>
          <a:spcPct val="0"/>
        </a:spcBef>
        <a:spcAft>
          <a:spcPct val="0"/>
        </a:spcAft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Trebuchet MS" panose="020B0603020202020204" pitchFamily="34" charset="0"/>
          <a:cs typeface="Trebuchet MS"/>
        </a:defRPr>
      </a:lvl1pPr>
      <a:lvl2pPr algn="ctr" defTabSz="457200" rtl="0" fontAlgn="base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Goudy Old Style" panose="02020502050305020303" pitchFamily="18" charset="0"/>
          <a:ea typeface="Trebuchet MS" panose="020B0603020202020204" pitchFamily="34" charset="0"/>
          <a:cs typeface="Trebuchet MS" panose="020B0603020202020204" pitchFamily="34" charset="0"/>
        </a:defRPr>
      </a:lvl2pPr>
      <a:lvl3pPr algn="ctr" defTabSz="457200" rtl="0" fontAlgn="base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Goudy Old Style" panose="02020502050305020303" pitchFamily="18" charset="0"/>
          <a:ea typeface="Trebuchet MS" panose="020B0603020202020204" pitchFamily="34" charset="0"/>
          <a:cs typeface="Trebuchet MS" panose="020B0603020202020204" pitchFamily="34" charset="0"/>
        </a:defRPr>
      </a:lvl3pPr>
      <a:lvl4pPr algn="ctr" defTabSz="457200" rtl="0" fontAlgn="base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Goudy Old Style" panose="02020502050305020303" pitchFamily="18" charset="0"/>
          <a:ea typeface="Trebuchet MS" panose="020B0603020202020204" pitchFamily="34" charset="0"/>
          <a:cs typeface="Trebuchet MS" panose="020B0603020202020204" pitchFamily="34" charset="0"/>
        </a:defRPr>
      </a:lvl4pPr>
      <a:lvl5pPr algn="ctr" defTabSz="457200" rtl="0" fontAlgn="base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Goudy Old Style" panose="02020502050305020303" pitchFamily="18" charset="0"/>
          <a:ea typeface="Trebuchet MS" panose="020B0603020202020204" pitchFamily="34" charset="0"/>
          <a:cs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4800" algn="l" defTabSz="457200" rtl="0" fontAlgn="base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panose="05020102010507070707" pitchFamily="18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19138" indent="-269875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panose="05020102010507070707" pitchFamily="18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5525" indent="-2159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panose="05020102010507070707" pitchFamily="18" charset="2"/>
        <a:buChar char=""/>
        <a:defRPr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5888" indent="-2159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panose="05020102010507070707" pitchFamily="18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3225" indent="-2159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panose="05020102010507070707" pitchFamily="18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2C-E894-EABE-9E6B-26E9F3835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The Fashion Bulletin 2023</a:t>
            </a:r>
          </a:p>
        </p:txBody>
      </p:sp>
      <p:pic>
        <p:nvPicPr>
          <p:cNvPr id="6" name="Picture 5" descr="A picture containing person&#10;&#10;Description automatically generated">
            <a:extLst>
              <a:ext uri="{FF2B5EF4-FFF2-40B4-BE49-F238E27FC236}">
                <a16:creationId xmlns:a16="http://schemas.microsoft.com/office/drawing/2014/main" id="{8E4D7D27-624C-0800-8D23-04231796E7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011" r="-1" b="21276"/>
          <a:stretch/>
        </p:blipFill>
        <p:spPr>
          <a:xfrm>
            <a:off x="1169988" y="695325"/>
            <a:ext cx="9844087" cy="3525838"/>
          </a:xfrm>
          <a:prstGeom prst="rect">
            <a:avLst/>
          </a:prstGeom>
          <a:noFill/>
          <a:effectLst>
            <a:outerShdw blurRad="38100" dist="25400" dir="4440000">
              <a:srgbClr val="000000">
                <a:alpha val="36000"/>
              </a:srgbClr>
            </a:outerShdw>
          </a:effec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09DA782-02E4-9994-0734-EFFD126431D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fontAlgn="auto">
              <a:buFont typeface="Wingdings 2" charset="2"/>
              <a:buNone/>
              <a:defRPr/>
            </a:pPr>
            <a:r>
              <a:rPr lang="en-US" dirty="0"/>
              <a:t>PPTX in MediaGun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40"/>
    </mc:Choice>
    <mc:Fallback>
      <p:transition spd="slow" advTm="514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4ABFE-8EF1-207C-392F-8D552DA52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489285"/>
            <a:ext cx="10353762" cy="12573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AN IRRESISTIBLE TREND?</a:t>
            </a:r>
          </a:p>
        </p:txBody>
      </p:sp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5032C7A2-0135-6490-B796-A1D2BD65CC4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00526" y="2076450"/>
          <a:ext cx="3344779" cy="3714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FD929DA-7738-99BB-76D6-9C00ACB97E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6213" y="2433638"/>
            <a:ext cx="218360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9pPr>
          </a:lstStyle>
          <a:p>
            <a:pPr eaLnBrk="1" hangingPunct="1"/>
            <a:r>
              <a:rPr lang="fr-CH" altLang="en-US" sz="2800"/>
              <a:t>Market share of online sales in the clothing and footwear</a:t>
            </a:r>
          </a:p>
          <a:p>
            <a:pPr eaLnBrk="1" hangingPunct="1"/>
            <a:r>
              <a:rPr lang="fr-CH" altLang="en-US" sz="2800"/>
              <a:t>industry was 31% in 2020 v. only 7% in 2010. </a:t>
            </a:r>
            <a:r>
              <a:rPr lang="en-US" altLang="en-US"/>
              <a:t>										online shopping due to lockdowns and socialdistancing measures.</a:t>
            </a:r>
            <a:endParaRPr lang="en-GB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CD2369-EDE8-5E30-1A63-6F6553116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6213" y="3914775"/>
            <a:ext cx="73231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9pPr>
          </a:lstStyle>
          <a:p>
            <a:pPr eaLnBrk="1" hangingPunct="1"/>
            <a:r>
              <a:rPr lang="en-US" altLang="en-US" sz="2800"/>
              <a:t>The COVID-19 pandemic has accelerated this</a:t>
            </a:r>
          </a:p>
          <a:p>
            <a:pPr eaLnBrk="1" hangingPunct="1"/>
            <a:r>
              <a:rPr lang="en-US" altLang="en-US" sz="2800"/>
              <a:t>trend, with many consumers turning to lockdowns</a:t>
            </a:r>
          </a:p>
          <a:p>
            <a:pPr eaLnBrk="1" hangingPunct="1"/>
            <a:r>
              <a:rPr lang="en-US" altLang="en-US" sz="2800"/>
              <a:t>and social distancing measures.</a:t>
            </a:r>
            <a:r>
              <a:rPr lang="en-US" altLang="en-US"/>
              <a:t>	</a:t>
            </a:r>
            <a:endParaRPr lang="en-GB" altLang="en-US"/>
          </a:p>
        </p:txBody>
      </p:sp>
    </p:spTree>
    <p:custDataLst>
      <p:tags r:id="rId1"/>
    </p:custDataLst>
  </p:cSld>
  <p:clrMapOvr>
    <a:masterClrMapping/>
  </p:clrMapOvr>
  <p:transition spd="slow" advTm="1632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1214C-E43D-8D1E-7B1E-B3264F27D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489285"/>
            <a:ext cx="10353762" cy="12573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AN IRRESISTIBLE TREND?</a:t>
            </a:r>
          </a:p>
        </p:txBody>
      </p:sp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F8373A72-1F04-F5E5-D4F2-0CE0F411632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4401" y="2076450"/>
          <a:ext cx="3272588" cy="3714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6DED123-8DD9-8FD6-2CA8-3FE098C44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2200" y="2474913"/>
            <a:ext cx="66516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9pPr>
          </a:lstStyle>
          <a:p>
            <a:pPr eaLnBrk="1" hangingPunct="1"/>
            <a:r>
              <a:rPr lang="en-US" altLang="en-US" sz="2800"/>
              <a:t>The data on e-commerce sales of clothing and</a:t>
            </a:r>
          </a:p>
          <a:p>
            <a:pPr eaLnBrk="1" hangingPunct="1"/>
            <a:r>
              <a:rPr lang="en-US" altLang="en-US" sz="2800"/>
              <a:t>footwear in the UK can be found 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FCFEFB-433B-9565-4726-A9A0E982E299}"/>
              </a:ext>
            </a:extLst>
          </p:cNvPr>
          <p:cNvSpPr/>
          <p:nvPr/>
        </p:nvSpPr>
        <p:spPr>
          <a:xfrm>
            <a:off x="192088" y="2001838"/>
            <a:ext cx="3271837" cy="3714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cap="all"/>
            </a:pPr>
            <a:endParaRPr lang="en-US" sz="2400" cap="all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cap="all"/>
            </a:pPr>
            <a:endParaRPr lang="en-US" sz="2400" cap="all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cap="all"/>
            </a:pPr>
            <a:endParaRPr lang="en-US" sz="2400" cap="all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cap="all"/>
            </a:pPr>
            <a:r>
              <a:rPr lang="en-US" sz="2600" cap="all" dirty="0"/>
              <a:t>Where can trustworthy statistics be found on this topic?</a:t>
            </a:r>
          </a:p>
        </p:txBody>
      </p:sp>
      <p:sp>
        <p:nvSpPr>
          <p:cNvPr id="9222" name="TextBox 6">
            <a:extLst>
              <a:ext uri="{FF2B5EF4-FFF2-40B4-BE49-F238E27FC236}">
                <a16:creationId xmlns:a16="http://schemas.microsoft.com/office/drawing/2014/main" id="{F024443E-F592-E8C2-9093-E3FC894281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63" y="2141538"/>
            <a:ext cx="103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9pPr>
          </a:lstStyle>
          <a:p>
            <a:pPr eaLnBrk="1" hangingPunct="1"/>
            <a:r>
              <a:rPr lang="fr-CH" altLang="en-US" sz="6600"/>
              <a:t>02</a:t>
            </a:r>
            <a:endParaRPr lang="en-GB" altLang="en-US" sz="66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5BF49A-92CF-2E54-8707-87D4A0858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2200" y="3933825"/>
            <a:ext cx="62230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panose="02020502050305020303" pitchFamily="18" charset="0"/>
              </a:defRPr>
            </a:lvl9pPr>
          </a:lstStyle>
          <a:p>
            <a:pPr eaLnBrk="1" hangingPunct="1"/>
            <a:r>
              <a:rPr lang="en-US" altLang="en-US" sz="2800"/>
              <a:t>www.ons.gov.uk/businessindustryandtrade</a:t>
            </a:r>
            <a:endParaRPr lang="en-GB" altLang="en-US" sz="2800"/>
          </a:p>
          <a:p>
            <a:pPr eaLnBrk="1" hangingPunct="1"/>
            <a:endParaRPr lang="en-GB" altLang="en-US"/>
          </a:p>
        </p:txBody>
      </p:sp>
    </p:spTree>
    <p:custDataLst>
      <p:tags r:id="rId1"/>
    </p:custDataLst>
  </p:cSld>
  <p:clrMapOvr>
    <a:masterClrMapping/>
  </p:clrMapOvr>
  <p:transition spd="med" advTm="1133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3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Coffee">
      <a:dk1>
        <a:sysClr val="windowText" lastClr="000000"/>
      </a:dk1>
      <a:lt1>
        <a:sysClr val="window" lastClr="FFFFFF"/>
      </a:lt1>
      <a:dk2>
        <a:srgbClr val="4E3B30"/>
      </a:dk2>
      <a:lt2>
        <a:srgbClr val="F4EEDC"/>
      </a:lt2>
      <a:accent1>
        <a:srgbClr val="CC830E"/>
      </a:accent1>
      <a:accent2>
        <a:srgbClr val="B54C2D"/>
      </a:accent2>
      <a:accent3>
        <a:srgbClr val="99570C"/>
      </a:accent3>
      <a:accent4>
        <a:srgbClr val="C17529"/>
      </a:accent4>
      <a:accent5>
        <a:srgbClr val="A19574"/>
      </a:accent5>
      <a:accent6>
        <a:srgbClr val="A49518"/>
      </a:accent6>
      <a:hlink>
        <a:srgbClr val="AD1F1F"/>
      </a:hlink>
      <a:folHlink>
        <a:srgbClr val="FFC42F"/>
      </a:folHlink>
    </a:clrScheme>
    <a:fontScheme name="Custom 4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REE.pptx" id="{E781C72B-3D65-4B8D-9071-33B66AF0EF30}" vid="{3A5A58F2-9BE1-435C-B12D-88FD9BF701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{6D332704-EAB0-4577-A724-4F343F69307D}tf12214701_win32</Template>
  <TotalTime>0</TotalTime>
  <Words>124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Goudy Old Style</vt:lpstr>
      <vt:lpstr>Wingdings 2</vt:lpstr>
      <vt:lpstr>SlateVTI</vt:lpstr>
      <vt:lpstr>The Fashion Bulletin 2023</vt:lpstr>
      <vt:lpstr>AN IRRESISTIBLE TREND?</vt:lpstr>
      <vt:lpstr>AN IRRESISTIBLE TREND?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Fashion Bulletin 2023</dc:title>
  <dc:creator>Daniel Gerchman</dc:creator>
  <cp:lastModifiedBy>Daniel Gerchman</cp:lastModifiedBy>
  <cp:revision>5</cp:revision>
  <dcterms:created xsi:type="dcterms:W3CDTF">2023-01-29T19:19:49Z</dcterms:created>
  <dcterms:modified xsi:type="dcterms:W3CDTF">2023-01-29T20:51:06Z</dcterms:modified>
</cp:coreProperties>
</file>